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58" r:id="rId4"/>
    <p:sldId id="260" r:id="rId5"/>
    <p:sldId id="261" r:id="rId6"/>
    <p:sldId id="266" r:id="rId7"/>
    <p:sldId id="262" r:id="rId8"/>
    <p:sldId id="263" r:id="rId9"/>
    <p:sldId id="267" r:id="rId10"/>
    <p:sldId id="264" r:id="rId11"/>
    <p:sldId id="265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30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92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635786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70836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085688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0004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532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130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031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780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51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114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267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320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213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759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305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Eating Disorders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Johnson County Health Department </a:t>
            </a:r>
          </a:p>
          <a:p>
            <a:r>
              <a:rPr lang="en-US" dirty="0" smtClean="0"/>
              <a:t>Jaycie Blanford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257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between Anorexia and Bulimia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Sexual desires are more often in bulimia </a:t>
            </a:r>
          </a:p>
          <a:p>
            <a:r>
              <a:rPr lang="en-US" dirty="0" smtClean="0"/>
              <a:t>Individual with Anorexia has more impulse control </a:t>
            </a:r>
          </a:p>
          <a:p>
            <a:r>
              <a:rPr lang="en-US" dirty="0" smtClean="0"/>
              <a:t>Impulsive behavior </a:t>
            </a:r>
          </a:p>
          <a:p>
            <a:r>
              <a:rPr lang="en-US" dirty="0" smtClean="0"/>
              <a:t>Individuals with Bulimia have difficulty coping with daily stressors </a:t>
            </a:r>
          </a:p>
          <a:p>
            <a:r>
              <a:rPr lang="en-US" dirty="0" smtClean="0"/>
              <a:t>1/3 of people with Bulimia could also be diagnosed with a personality disorder </a:t>
            </a:r>
          </a:p>
          <a:p>
            <a:pPr lvl="1"/>
            <a:r>
              <a:rPr lang="en-US" dirty="0" smtClean="0"/>
              <a:t>Borderline personality disorder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152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Binge Eating Disorder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089550"/>
            <a:ext cx="4185623" cy="576262"/>
          </a:xfrm>
        </p:spPr>
        <p:txBody>
          <a:bodyPr/>
          <a:lstStyle/>
          <a:p>
            <a:r>
              <a:rPr lang="en-US" sz="1800" dirty="0" smtClean="0"/>
              <a:t>DSM-5 Symptoms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Recurrent binge eating episodes</a:t>
            </a:r>
          </a:p>
          <a:p>
            <a:r>
              <a:rPr lang="en-US" dirty="0" smtClean="0"/>
              <a:t>Occurs at least once a week for 3 months </a:t>
            </a:r>
          </a:p>
          <a:p>
            <a:r>
              <a:rPr lang="en-US" dirty="0" smtClean="0"/>
              <a:t>No pattern of inappropriate compensatory behavior commonly reflected as lack of control </a:t>
            </a:r>
          </a:p>
          <a:p>
            <a:r>
              <a:rPr lang="en-US" dirty="0" smtClean="0"/>
              <a:t>Binge eating associated with 3 of the following:</a:t>
            </a:r>
          </a:p>
          <a:p>
            <a:pPr lvl="1"/>
            <a:r>
              <a:rPr lang="en-US" dirty="0" smtClean="0"/>
              <a:t>Rapid eating </a:t>
            </a:r>
          </a:p>
          <a:p>
            <a:pPr lvl="1"/>
            <a:r>
              <a:rPr lang="en-US" dirty="0" smtClean="0"/>
              <a:t>Eating large amount without physical hunger </a:t>
            </a:r>
          </a:p>
          <a:p>
            <a:pPr lvl="1"/>
            <a:r>
              <a:rPr lang="en-US" dirty="0" smtClean="0"/>
              <a:t>Eating until uncomfortably full </a:t>
            </a:r>
          </a:p>
          <a:p>
            <a:pPr lvl="1"/>
            <a:r>
              <a:rPr lang="en-US" dirty="0" smtClean="0"/>
              <a:t>Eating alone due to embarrassment</a:t>
            </a:r>
          </a:p>
          <a:p>
            <a:pPr lvl="1"/>
            <a:r>
              <a:rPr lang="en-US" dirty="0" smtClean="0"/>
              <a:t>Feeling of self-disgust, depression, or severe guilt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000" dirty="0" smtClean="0"/>
              <a:t>Prevalence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2-7% of individuals </a:t>
            </a:r>
          </a:p>
          <a:p>
            <a:r>
              <a:rPr lang="en-US" sz="1600" dirty="0" smtClean="0"/>
              <a:t>No significant gender difference </a:t>
            </a:r>
          </a:p>
          <a:p>
            <a:r>
              <a:rPr lang="en-US" sz="1600" dirty="0" smtClean="0"/>
              <a:t>Not driven toward thinness</a:t>
            </a:r>
          </a:p>
          <a:p>
            <a:r>
              <a:rPr lang="en-US" sz="1600" dirty="0" smtClean="0"/>
              <a:t>Does not begin with extreme dieting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4762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Treatments for Binge Eating Disorders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Cognitive Behavior Therapy </a:t>
            </a:r>
          </a:p>
          <a:p>
            <a:r>
              <a:rPr lang="en-US" dirty="0" smtClean="0"/>
              <a:t>Antidepressants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229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742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dissatisfaction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73% women and girls are dissatisfied with their bodies </a:t>
            </a:r>
          </a:p>
          <a:p>
            <a:r>
              <a:rPr lang="en-US" dirty="0" smtClean="0"/>
              <a:t>56% of men and boys </a:t>
            </a:r>
          </a:p>
          <a:p>
            <a:r>
              <a:rPr lang="en-US" dirty="0" smtClean="0"/>
              <a:t>Society has an ideal body image that is tied to perfectionism and unrealistic expectations </a:t>
            </a:r>
          </a:p>
          <a:p>
            <a:pPr lvl="1"/>
            <a:r>
              <a:rPr lang="en-US" dirty="0" smtClean="0"/>
              <a:t>Single most powerful contributor to dieting and development of eating disorders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962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Eating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Anorexia Nervosa</a:t>
            </a:r>
          </a:p>
          <a:p>
            <a:r>
              <a:rPr lang="en-US" dirty="0" smtClean="0"/>
              <a:t>Bulimia Nervosa</a:t>
            </a:r>
          </a:p>
          <a:p>
            <a:r>
              <a:rPr lang="en-US" dirty="0" smtClean="0"/>
              <a:t>Binge eating disorders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026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Anorexia Nervosa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DSM-5 Symptoms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600" dirty="0"/>
              <a:t>Restricted net intake of nourishment that leads to significantly low body weight</a:t>
            </a:r>
          </a:p>
          <a:p>
            <a:r>
              <a:rPr lang="en-US" sz="1600" dirty="0"/>
              <a:t>Intense fear of gaining weight </a:t>
            </a:r>
          </a:p>
          <a:p>
            <a:r>
              <a:rPr lang="en-US" sz="1600" dirty="0"/>
              <a:t>Disturbed body perception, undue influence of weight/shape on self-evaluation or persistent denial of seriousness of current low weight.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Physical symptoms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Lowered metabolism </a:t>
            </a:r>
          </a:p>
          <a:p>
            <a:r>
              <a:rPr lang="en-US" sz="1600" dirty="0" smtClean="0"/>
              <a:t>Dehydration </a:t>
            </a:r>
          </a:p>
          <a:p>
            <a:r>
              <a:rPr lang="en-US" sz="1600" dirty="0" smtClean="0"/>
              <a:t>Anemia</a:t>
            </a:r>
          </a:p>
          <a:p>
            <a:r>
              <a:rPr lang="en-US" sz="1600" dirty="0" smtClean="0"/>
              <a:t>Reduced blood pressure </a:t>
            </a:r>
          </a:p>
          <a:p>
            <a:r>
              <a:rPr lang="en-US" sz="1600" dirty="0" smtClean="0"/>
              <a:t>Reduced body temperature </a:t>
            </a:r>
          </a:p>
          <a:p>
            <a:r>
              <a:rPr lang="en-US" sz="1600" dirty="0" smtClean="0"/>
              <a:t>Electrolyte imbalances that effects cardiovascular system </a:t>
            </a:r>
          </a:p>
          <a:p>
            <a:r>
              <a:rPr lang="en-US" sz="1600" dirty="0" smtClean="0"/>
              <a:t>Amenorrhea (no menstrual cycle)</a:t>
            </a:r>
          </a:p>
          <a:p>
            <a:r>
              <a:rPr lang="en-US" sz="1600" dirty="0" smtClean="0"/>
              <a:t>Damage to bones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70206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Anorexia Nervosa Continued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Types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Binging/purging</a:t>
            </a:r>
          </a:p>
          <a:p>
            <a:pPr lvl="1"/>
            <a:r>
              <a:rPr lang="en-US" dirty="0" smtClean="0"/>
              <a:t>Individual takes in limited calories and follows with excessive exercise</a:t>
            </a:r>
            <a:endParaRPr lang="en-US" dirty="0"/>
          </a:p>
          <a:p>
            <a:r>
              <a:rPr lang="en-US" dirty="0" smtClean="0"/>
              <a:t>Restricting types</a:t>
            </a:r>
          </a:p>
          <a:p>
            <a:pPr lvl="1"/>
            <a:r>
              <a:rPr lang="en-US" dirty="0" smtClean="0"/>
              <a:t>Doesn’t eat </a:t>
            </a:r>
          </a:p>
          <a:p>
            <a:pPr lvl="1"/>
            <a:r>
              <a:rPr lang="en-US" dirty="0" smtClean="0"/>
              <a:t>Limited portions</a:t>
            </a:r>
          </a:p>
          <a:p>
            <a:pPr lvl="1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Prevalence 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0.5-4%</a:t>
            </a:r>
          </a:p>
          <a:p>
            <a:r>
              <a:rPr lang="en-US" sz="1600" dirty="0" smtClean="0"/>
              <a:t>Less frequent than other eating disorders</a:t>
            </a:r>
          </a:p>
          <a:p>
            <a:r>
              <a:rPr lang="en-US" sz="1600" dirty="0" smtClean="0"/>
              <a:t>Tends to be female 90-95% </a:t>
            </a:r>
          </a:p>
          <a:p>
            <a:r>
              <a:rPr lang="en-US" sz="1600" dirty="0" smtClean="0"/>
              <a:t>Age of onset is teen years shortly after </a:t>
            </a:r>
            <a:r>
              <a:rPr lang="en-US" sz="1600" dirty="0" err="1" smtClean="0"/>
              <a:t>pueberty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Mortality rates</a:t>
            </a:r>
          </a:p>
          <a:p>
            <a:pPr lvl="1"/>
            <a:r>
              <a:rPr lang="en-US" dirty="0" smtClean="0"/>
              <a:t>Most deadly eating disorder</a:t>
            </a:r>
          </a:p>
          <a:p>
            <a:pPr lvl="1"/>
            <a:r>
              <a:rPr lang="en-US" dirty="0" smtClean="0"/>
              <a:t>2-6% die from anorexia, but most recover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391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Treatments for Anorexia Nervosa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Tube and intravenous feelings depending on severity </a:t>
            </a:r>
          </a:p>
          <a:p>
            <a:pPr lvl="1"/>
            <a:r>
              <a:rPr lang="en-US" dirty="0" smtClean="0"/>
              <a:t>Stabilizing weight before therapy can start </a:t>
            </a:r>
          </a:p>
          <a:p>
            <a:r>
              <a:rPr lang="en-US" dirty="0" smtClean="0"/>
              <a:t>Minimize dangerous eating behaviors by Cognitive Behavioral Therapy to tackle thoughts and changing behaviors </a:t>
            </a:r>
          </a:p>
          <a:p>
            <a:pPr lvl="1"/>
            <a:r>
              <a:rPr lang="en-US" dirty="0" smtClean="0"/>
              <a:t>Journaling is commonly used to record what an individual is eating and thinking </a:t>
            </a:r>
          </a:p>
          <a:p>
            <a:pPr lvl="1"/>
            <a:r>
              <a:rPr lang="en-US" dirty="0" smtClean="0"/>
              <a:t>Rewarding proper eating and restoring weight </a:t>
            </a:r>
          </a:p>
          <a:p>
            <a:pPr lvl="1"/>
            <a:r>
              <a:rPr lang="en-US" dirty="0" smtClean="0"/>
              <a:t>Antidepressants are used for some individuals </a:t>
            </a:r>
          </a:p>
          <a:p>
            <a:pPr lvl="1"/>
            <a:r>
              <a:rPr lang="en-US" dirty="0" smtClean="0"/>
              <a:t>Changing family interactions</a:t>
            </a:r>
          </a:p>
          <a:p>
            <a:pPr lvl="2"/>
            <a:r>
              <a:rPr lang="en-US" dirty="0" smtClean="0"/>
              <a:t>Educate </a:t>
            </a:r>
          </a:p>
          <a:p>
            <a:pPr lvl="2"/>
            <a:r>
              <a:rPr lang="en-US" dirty="0" smtClean="0"/>
              <a:t>Try to address some faulty communication patterns </a:t>
            </a:r>
          </a:p>
        </p:txBody>
      </p:sp>
    </p:spTree>
    <p:extLst>
      <p:ext uri="{BB962C8B-B14F-4D97-AF65-F5344CB8AC3E}">
        <p14:creationId xmlns:p14="http://schemas.microsoft.com/office/powerpoint/2010/main" val="3832304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Bulimia Nervosa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/>
              <a:t>DSM-5 Symptoms 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Recurrent episodes of eating excessive amounts of food (binge eating)</a:t>
            </a:r>
          </a:p>
          <a:p>
            <a:r>
              <a:rPr lang="en-US" sz="1400" dirty="0" smtClean="0"/>
              <a:t>Recurrent inappropriate compensatory behaviors in order to prevent weight gain </a:t>
            </a:r>
          </a:p>
          <a:p>
            <a:r>
              <a:rPr lang="en-US" sz="1400" dirty="0" smtClean="0"/>
              <a:t>Continuing on average at least once a week for 3 months </a:t>
            </a:r>
          </a:p>
          <a:p>
            <a:r>
              <a:rPr lang="en-US" sz="1400" dirty="0" smtClean="0"/>
              <a:t>Undue influence of weight/shape self evaluation </a:t>
            </a:r>
            <a:endParaRPr lang="en-US" sz="1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1600" dirty="0" smtClean="0"/>
              <a:t>Physical symptoms</a:t>
            </a:r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Corrosion of dental enamel </a:t>
            </a:r>
          </a:p>
          <a:p>
            <a:r>
              <a:rPr lang="en-US" sz="1600" dirty="0" smtClean="0"/>
              <a:t>Dehydration </a:t>
            </a:r>
          </a:p>
          <a:p>
            <a:r>
              <a:rPr lang="en-US" sz="1600" dirty="0" smtClean="0"/>
              <a:t>Irritation and enlargement of </a:t>
            </a:r>
            <a:r>
              <a:rPr lang="en-US" sz="1600" dirty="0" err="1" smtClean="0"/>
              <a:t>salvatory</a:t>
            </a:r>
            <a:r>
              <a:rPr lang="en-US" sz="1600" dirty="0" smtClean="0"/>
              <a:t> glands </a:t>
            </a:r>
          </a:p>
          <a:p>
            <a:r>
              <a:rPr lang="en-US" sz="1600" dirty="0" err="1" smtClean="0"/>
              <a:t>Amenia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Menstrual irregularities </a:t>
            </a:r>
          </a:p>
          <a:p>
            <a:r>
              <a:rPr lang="en-US" sz="1600" dirty="0" smtClean="0"/>
              <a:t>Electrolyte imbalances </a:t>
            </a:r>
          </a:p>
        </p:txBody>
      </p:sp>
    </p:spTree>
    <p:extLst>
      <p:ext uri="{BB962C8B-B14F-4D97-AF65-F5344CB8AC3E}">
        <p14:creationId xmlns:p14="http://schemas.microsoft.com/office/powerpoint/2010/main" val="3127447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Bulimia Nervosa Continued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668" y="2045691"/>
            <a:ext cx="4185623" cy="576262"/>
          </a:xfrm>
        </p:spPr>
        <p:txBody>
          <a:bodyPr/>
          <a:lstStyle/>
          <a:p>
            <a:r>
              <a:rPr lang="en-US" sz="1800" dirty="0" smtClean="0"/>
              <a:t>Prevalence 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668" y="2737244"/>
            <a:ext cx="4185623" cy="3304117"/>
          </a:xfrm>
        </p:spPr>
        <p:txBody>
          <a:bodyPr>
            <a:normAutofit/>
          </a:bodyPr>
          <a:lstStyle/>
          <a:p>
            <a:r>
              <a:rPr lang="en-US" sz="1600" dirty="0" smtClean="0"/>
              <a:t>5% more common than anorexia </a:t>
            </a:r>
          </a:p>
          <a:p>
            <a:r>
              <a:rPr lang="en-US" sz="1600" dirty="0" smtClean="0"/>
              <a:t>Onset is late teens, early 20’s </a:t>
            </a:r>
          </a:p>
          <a:p>
            <a:r>
              <a:rPr lang="en-US" sz="1600" dirty="0" smtClean="0"/>
              <a:t>More common in females (90-95%)</a:t>
            </a:r>
            <a:endParaRPr lang="en-US" sz="1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5744" y="2045691"/>
            <a:ext cx="4185618" cy="576262"/>
          </a:xfrm>
        </p:spPr>
        <p:txBody>
          <a:bodyPr/>
          <a:lstStyle/>
          <a:p>
            <a:r>
              <a:rPr lang="en-US" sz="1800" dirty="0" smtClean="0"/>
              <a:t>Binges and Compensatory Behaviors </a:t>
            </a:r>
            <a:endParaRPr lang="en-US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5745" y="2737245"/>
            <a:ext cx="4185617" cy="330411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Consumption of 8,000-10,000 calories in one sitting </a:t>
            </a:r>
          </a:p>
          <a:p>
            <a:r>
              <a:rPr lang="en-US" dirty="0"/>
              <a:t>30 binges a week </a:t>
            </a:r>
          </a:p>
          <a:p>
            <a:r>
              <a:rPr lang="en-US" dirty="0"/>
              <a:t>Building sense of anxiety or tension that causes episodes that leads to binging being the only way an individual feels to cope </a:t>
            </a:r>
          </a:p>
          <a:p>
            <a:r>
              <a:rPr lang="en-US" dirty="0"/>
              <a:t>Feelings of guilt after binge </a:t>
            </a:r>
          </a:p>
          <a:p>
            <a:r>
              <a:rPr lang="en-US" dirty="0"/>
              <a:t>Vomiting (most common) </a:t>
            </a:r>
          </a:p>
          <a:p>
            <a:r>
              <a:rPr lang="en-US" dirty="0"/>
              <a:t>Laxatives </a:t>
            </a:r>
          </a:p>
          <a:p>
            <a:r>
              <a:rPr lang="en-US" dirty="0"/>
              <a:t>Exercising </a:t>
            </a:r>
          </a:p>
          <a:p>
            <a:r>
              <a:rPr lang="en-US" dirty="0"/>
              <a:t>Once an individual forces themselves to purge, they only get rid of half the calories which makes body weight stay consistent and harder to diagnose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61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for Bulimia Nervosa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Cognitive Behavior Therapy </a:t>
            </a:r>
          </a:p>
          <a:p>
            <a:pPr lvl="1"/>
            <a:r>
              <a:rPr lang="en-US" dirty="0" smtClean="0"/>
              <a:t>Journals are used to capture thoughts and feelings surrounding the urges </a:t>
            </a:r>
          </a:p>
          <a:p>
            <a:r>
              <a:rPr lang="en-US" dirty="0" smtClean="0"/>
              <a:t>Interpersonal Therapy </a:t>
            </a:r>
          </a:p>
          <a:p>
            <a:pPr lvl="1"/>
            <a:r>
              <a:rPr lang="en-US" dirty="0" smtClean="0"/>
              <a:t>Focused on relationships with others </a:t>
            </a:r>
          </a:p>
          <a:p>
            <a:pPr lvl="1"/>
            <a:r>
              <a:rPr lang="en-US" dirty="0" smtClean="0"/>
              <a:t>Determining if these relationships are causing disorders </a:t>
            </a:r>
          </a:p>
          <a:p>
            <a:r>
              <a:rPr lang="en-US" dirty="0" smtClean="0"/>
              <a:t>Short term psychodynamic therapy </a:t>
            </a:r>
          </a:p>
          <a:p>
            <a:pPr lvl="1"/>
            <a:r>
              <a:rPr lang="en-US" dirty="0" smtClean="0"/>
              <a:t>Coupled with family therapy </a:t>
            </a:r>
          </a:p>
          <a:p>
            <a:r>
              <a:rPr lang="en-US" dirty="0" smtClean="0"/>
              <a:t>Antidepressant medication </a:t>
            </a:r>
          </a:p>
          <a:p>
            <a:pPr lvl="1"/>
            <a:r>
              <a:rPr lang="en-US" dirty="0" smtClean="0"/>
              <a:t>Used in conjunction with therapy </a:t>
            </a:r>
            <a:endParaRPr lang="en-US" dirty="0"/>
          </a:p>
          <a:p>
            <a:r>
              <a:rPr lang="en-US" dirty="0" smtClean="0"/>
              <a:t>Aftermath </a:t>
            </a:r>
          </a:p>
          <a:p>
            <a:pPr lvl="1"/>
            <a:r>
              <a:rPr lang="en-US" dirty="0" smtClean="0"/>
              <a:t>It can last years if left untreated </a:t>
            </a:r>
          </a:p>
          <a:p>
            <a:pPr lvl="1"/>
            <a:r>
              <a:rPr lang="en-US" dirty="0" smtClean="0"/>
              <a:t>½ of individuals who enter therapy see improvement </a:t>
            </a:r>
          </a:p>
          <a:p>
            <a:pPr lvl="1"/>
            <a:r>
              <a:rPr lang="en-US" dirty="0" smtClean="0"/>
              <a:t>Never cured but can treat </a:t>
            </a:r>
          </a:p>
        </p:txBody>
      </p:sp>
    </p:spTree>
    <p:extLst>
      <p:ext uri="{BB962C8B-B14F-4D97-AF65-F5344CB8AC3E}">
        <p14:creationId xmlns:p14="http://schemas.microsoft.com/office/powerpoint/2010/main" val="56390122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1404</TotalTime>
  <Words>623</Words>
  <Application>Microsoft Office PowerPoint</Application>
  <PresentationFormat>Widescreen</PresentationFormat>
  <Paragraphs>119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</vt:lpstr>
      <vt:lpstr>Eating Disorders</vt:lpstr>
      <vt:lpstr>Body dissatisfaction</vt:lpstr>
      <vt:lpstr>Eating Disorders</vt:lpstr>
      <vt:lpstr>Anorexia Nervosa</vt:lpstr>
      <vt:lpstr>Anorexia Nervosa Continued </vt:lpstr>
      <vt:lpstr>Treatments for Anorexia Nervosa</vt:lpstr>
      <vt:lpstr>Bulimia Nervosa </vt:lpstr>
      <vt:lpstr>Bulimia Nervosa Continued </vt:lpstr>
      <vt:lpstr>Treatment for Bulimia Nervosa </vt:lpstr>
      <vt:lpstr>Differences between Anorexia and Bulimia </vt:lpstr>
      <vt:lpstr>Binge Eating Disorder </vt:lpstr>
      <vt:lpstr>Treatments for Binge Eating Disorders </vt:lpstr>
      <vt:lpstr>References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Eating Disorders</dc:title>
  <dc:creator>Blanford Jaycie - Health Dept</dc:creator>
  <cp:lastModifiedBy>Blanford Jaycie - Health Dept</cp:lastModifiedBy>
  <cp:revision>10</cp:revision>
  <dcterms:created xsi:type="dcterms:W3CDTF">2021-11-17T18:09:19Z</dcterms:created>
  <dcterms:modified xsi:type="dcterms:W3CDTF">2021-11-18T17:33:49Z</dcterms:modified>
</cp:coreProperties>
</file>